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7772400" cy="10058400"/>
  <p:notesSz cx="10058400" cy="77724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82"/>
    <p:restoredTop sz="94610"/>
  </p:normalViewPr>
  <p:slideViewPr>
    <p:cSldViewPr snapToGrid="0" snapToObjects="1">
      <p:cViewPr varScale="1">
        <p:scale>
          <a:sx n="106" d="100"/>
          <a:sy n="106" d="100"/>
        </p:scale>
        <p:origin x="320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91228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2"/>
          <p:cNvSpPr/>
          <p:nvPr/>
        </p:nvSpPr>
        <p:spPr>
          <a:xfrm>
            <a:off x="3867912" y="414006"/>
            <a:ext cx="3063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400" b="1" dirty="0">
                <a:latin typeface="Aptos" pitchFamily="34" charset="0"/>
                <a:ea typeface="Aptos" pitchFamily="34" charset="-122"/>
                <a:cs typeface="Aptos" pitchFamily="34" charset="-120"/>
              </a:rPr>
              <a:t>Electrical Maintenance Programs</a:t>
            </a:r>
            <a:endParaRPr lang="en-US" sz="1400" b="1" dirty="0"/>
          </a:p>
        </p:txBody>
      </p:sp>
      <p:sp>
        <p:nvSpPr>
          <p:cNvPr id="5" name="Text 3"/>
          <p:cNvSpPr/>
          <p:nvPr/>
        </p:nvSpPr>
        <p:spPr>
          <a:xfrm>
            <a:off x="502920" y="896112"/>
            <a:ext cx="347472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1E29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Do You Have a Documented</a:t>
            </a:r>
            <a:endParaRPr lang="en-US" sz="2300" dirty="0"/>
          </a:p>
          <a:p>
            <a:pPr marL="0" indent="0">
              <a:buNone/>
            </a:pPr>
            <a:r>
              <a:rPr lang="en-US" sz="2300" b="1" dirty="0">
                <a:solidFill>
                  <a:srgbClr val="1E29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Plan for Electrical</a:t>
            </a:r>
            <a:endParaRPr lang="en-US" sz="2300" dirty="0"/>
          </a:p>
          <a:p>
            <a:pPr marL="0" indent="0">
              <a:buNone/>
            </a:pPr>
            <a:r>
              <a:rPr lang="en-US" sz="2300" b="1" dirty="0">
                <a:solidFill>
                  <a:srgbClr val="1E29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Maintenance?</a:t>
            </a:r>
            <a:endParaRPr lang="en-US" sz="2300" dirty="0"/>
          </a:p>
        </p:txBody>
      </p:sp>
      <p:sp>
        <p:nvSpPr>
          <p:cNvPr id="6" name="Text 4"/>
          <p:cNvSpPr/>
          <p:nvPr/>
        </p:nvSpPr>
        <p:spPr>
          <a:xfrm>
            <a:off x="502920" y="2306330"/>
            <a:ext cx="3839270" cy="4825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30" dirty="0">
                <a:solidFill>
                  <a:srgbClr val="64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 documented program helps reduce risk, prevent downtime, and keep critical equipment on schedule. </a:t>
            </a:r>
            <a:endParaRPr lang="en-US" sz="1130" dirty="0"/>
          </a:p>
        </p:txBody>
      </p:sp>
      <p:sp>
        <p:nvSpPr>
          <p:cNvPr id="7" name="Shape 5"/>
          <p:cNvSpPr/>
          <p:nvPr/>
        </p:nvSpPr>
        <p:spPr>
          <a:xfrm>
            <a:off x="4828032" y="868680"/>
            <a:ext cx="2441448" cy="2240280"/>
          </a:xfrm>
          <a:prstGeom prst="roundRect">
            <a:avLst>
              <a:gd name="adj" fmla="val 3265"/>
            </a:avLst>
          </a:prstGeom>
          <a:solidFill>
            <a:srgbClr val="F4F6F8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8" name="Shape 6"/>
          <p:cNvSpPr/>
          <p:nvPr/>
        </p:nvSpPr>
        <p:spPr>
          <a:xfrm>
            <a:off x="4828032" y="868680"/>
            <a:ext cx="146304" cy="2240280"/>
          </a:xfrm>
          <a:prstGeom prst="rect">
            <a:avLst/>
          </a:prstGeom>
          <a:solidFill>
            <a:srgbClr val="F26A21"/>
          </a:solidFill>
          <a:ln w="12700">
            <a:solidFill>
              <a:srgbClr val="F26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102352" y="1078992"/>
            <a:ext cx="1783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12D4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Why facilities call us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138928" y="1527048"/>
            <a:ext cx="100584" cy="100584"/>
          </a:xfrm>
          <a:prstGeom prst="ellipse">
            <a:avLst/>
          </a:prstGeom>
          <a:solidFill>
            <a:srgbClr val="F26A21"/>
          </a:solidFill>
          <a:ln w="12700">
            <a:solidFill>
              <a:srgbClr val="F26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330952" y="1502985"/>
            <a:ext cx="1783081" cy="1691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Reduce equipment</a:t>
            </a:r>
            <a:r>
              <a:rPr lang="en-US" sz="1050" dirty="0"/>
              <a:t> </a:t>
            </a:r>
            <a:r>
              <a:rPr lang="en-US" sz="1050" dirty="0">
                <a:solidFill>
                  <a:srgbClr val="1E293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failure risk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5138928" y="1911096"/>
            <a:ext cx="100584" cy="100584"/>
          </a:xfrm>
          <a:prstGeom prst="ellipse">
            <a:avLst/>
          </a:prstGeom>
          <a:solidFill>
            <a:srgbClr val="F26A21"/>
          </a:solidFill>
          <a:ln w="12700">
            <a:solidFill>
              <a:srgbClr val="F26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5330952" y="1891123"/>
            <a:ext cx="1691640" cy="19082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Track inspections and</a:t>
            </a:r>
            <a:r>
              <a:rPr lang="en-US" sz="1050" dirty="0"/>
              <a:t> </a:t>
            </a:r>
            <a:r>
              <a:rPr lang="en-US" sz="1050" dirty="0">
                <a:solidFill>
                  <a:srgbClr val="1E293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repairs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5138928" y="2295144"/>
            <a:ext cx="100584" cy="100584"/>
          </a:xfrm>
          <a:prstGeom prst="ellipse">
            <a:avLst/>
          </a:prstGeom>
          <a:solidFill>
            <a:srgbClr val="F26A21"/>
          </a:solidFill>
          <a:ln w="12700">
            <a:solidFill>
              <a:srgbClr val="F26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5330952" y="2224398"/>
            <a:ext cx="157276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Support safer operation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5138928" y="2679192"/>
            <a:ext cx="100584" cy="100584"/>
          </a:xfrm>
          <a:prstGeom prst="ellipse">
            <a:avLst/>
          </a:prstGeom>
          <a:solidFill>
            <a:srgbClr val="F26A21"/>
          </a:solidFill>
          <a:ln w="12700">
            <a:solidFill>
              <a:srgbClr val="F26A2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5332396" y="2630103"/>
            <a:ext cx="1955372" cy="2148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Create a practical written</a:t>
            </a:r>
            <a:r>
              <a:rPr lang="en-US" sz="1050" dirty="0"/>
              <a:t> </a:t>
            </a:r>
            <a:r>
              <a:rPr lang="en-US" sz="1050" dirty="0">
                <a:solidFill>
                  <a:srgbClr val="1E293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plan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502920" y="3493008"/>
            <a:ext cx="2157984" cy="1024128"/>
          </a:xfrm>
          <a:prstGeom prst="roundRect">
            <a:avLst>
              <a:gd name="adj" fmla="val 7143"/>
            </a:avLst>
          </a:prstGeom>
          <a:solidFill>
            <a:srgbClr val="112D4E"/>
          </a:solidFill>
          <a:ln w="12700">
            <a:solidFill>
              <a:srgbClr val="112D4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640080" y="3630168"/>
            <a:ext cx="1883664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2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REDUCE RISK</a:t>
            </a:r>
            <a:endParaRPr lang="en-US" sz="1120" dirty="0"/>
          </a:p>
        </p:txBody>
      </p:sp>
      <p:sp>
        <p:nvSpPr>
          <p:cNvPr id="20" name="Text 18"/>
          <p:cNvSpPr/>
          <p:nvPr/>
        </p:nvSpPr>
        <p:spPr>
          <a:xfrm>
            <a:off x="640080" y="3813531"/>
            <a:ext cx="186537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2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Poor electrical maintenance</a:t>
            </a:r>
            <a:endParaRPr lang="en-US" sz="920" dirty="0"/>
          </a:p>
          <a:p>
            <a:pPr marL="0" indent="0" algn="ctr">
              <a:buNone/>
            </a:pPr>
            <a:r>
              <a:rPr lang="en-US" sz="920" dirty="0">
                <a:solidFill>
                  <a:srgbClr val="FFFFFF"/>
                </a:solidFill>
                <a:latin typeface="Aptos" pitchFamily="34" charset="0"/>
              </a:rPr>
              <a:t>Increases the chance of failure, hazards, and unplanned outages</a:t>
            </a:r>
            <a:endParaRPr lang="en-US" sz="920" dirty="0"/>
          </a:p>
        </p:txBody>
      </p:sp>
      <p:sp>
        <p:nvSpPr>
          <p:cNvPr id="21" name="Shape 19"/>
          <p:cNvSpPr/>
          <p:nvPr/>
        </p:nvSpPr>
        <p:spPr>
          <a:xfrm>
            <a:off x="2862072" y="3493008"/>
            <a:ext cx="2157984" cy="1024128"/>
          </a:xfrm>
          <a:prstGeom prst="roundRect">
            <a:avLst>
              <a:gd name="adj" fmla="val 7143"/>
            </a:avLst>
          </a:prstGeom>
          <a:solidFill>
            <a:srgbClr val="1B3E68"/>
          </a:solidFill>
          <a:ln w="12700">
            <a:solidFill>
              <a:srgbClr val="1B3E6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2999232" y="3630168"/>
            <a:ext cx="1883664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2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STAY ORGANIZED</a:t>
            </a:r>
            <a:endParaRPr lang="en-US" sz="1120" dirty="0"/>
          </a:p>
        </p:txBody>
      </p:sp>
      <p:sp>
        <p:nvSpPr>
          <p:cNvPr id="23" name="Text 21"/>
          <p:cNvSpPr/>
          <p:nvPr/>
        </p:nvSpPr>
        <p:spPr>
          <a:xfrm>
            <a:off x="3008376" y="3800053"/>
            <a:ext cx="186537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2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Track inspections, testing,</a:t>
            </a:r>
            <a:endParaRPr lang="en-US" sz="920" dirty="0"/>
          </a:p>
          <a:p>
            <a:pPr marL="0" indent="0" algn="ctr">
              <a:buNone/>
            </a:pPr>
            <a:r>
              <a:rPr lang="en-US" sz="92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service history and needed</a:t>
            </a:r>
            <a:r>
              <a:rPr lang="en-US" sz="920" dirty="0"/>
              <a:t> </a:t>
            </a:r>
            <a:r>
              <a:rPr lang="en-US" sz="92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repairs in one documented program. </a:t>
            </a:r>
            <a:endParaRPr lang="en-US" sz="920" dirty="0"/>
          </a:p>
        </p:txBody>
      </p:sp>
      <p:sp>
        <p:nvSpPr>
          <p:cNvPr id="24" name="Shape 22"/>
          <p:cNvSpPr/>
          <p:nvPr/>
        </p:nvSpPr>
        <p:spPr>
          <a:xfrm>
            <a:off x="5221224" y="3493008"/>
            <a:ext cx="2157984" cy="1024128"/>
          </a:xfrm>
          <a:prstGeom prst="roundRect">
            <a:avLst>
              <a:gd name="adj" fmla="val 7143"/>
            </a:avLst>
          </a:prstGeom>
          <a:solidFill>
            <a:srgbClr val="112D4E"/>
          </a:solidFill>
          <a:ln w="12700">
            <a:solidFill>
              <a:srgbClr val="112D4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5358384" y="3630168"/>
            <a:ext cx="1883664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20" b="1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PROTECT OPERATIONS</a:t>
            </a:r>
            <a:endParaRPr lang="en-US" sz="1120" dirty="0"/>
          </a:p>
        </p:txBody>
      </p:sp>
      <p:sp>
        <p:nvSpPr>
          <p:cNvPr id="26" name="Text 24"/>
          <p:cNvSpPr/>
          <p:nvPr/>
        </p:nvSpPr>
        <p:spPr>
          <a:xfrm>
            <a:off x="5367528" y="3813531"/>
            <a:ext cx="1865376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2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Routine maintenance helps extend</a:t>
            </a:r>
            <a:endParaRPr lang="en-US" sz="920" dirty="0"/>
          </a:p>
          <a:p>
            <a:pPr marL="0" indent="0" algn="ctr">
              <a:buNone/>
            </a:pPr>
            <a:r>
              <a:rPr lang="en-US" sz="92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equipment life and support reliable operation </a:t>
            </a:r>
            <a:endParaRPr lang="en-US" sz="920" dirty="0"/>
          </a:p>
        </p:txBody>
      </p:sp>
      <p:sp>
        <p:nvSpPr>
          <p:cNvPr id="27" name="Shape 25"/>
          <p:cNvSpPr/>
          <p:nvPr/>
        </p:nvSpPr>
        <p:spPr>
          <a:xfrm>
            <a:off x="502920" y="4846320"/>
            <a:ext cx="3291840" cy="2514600"/>
          </a:xfrm>
          <a:prstGeom prst="roundRect">
            <a:avLst>
              <a:gd name="adj" fmla="val 2909"/>
            </a:avLst>
          </a:prstGeom>
          <a:solidFill>
            <a:srgbClr val="F4F6F8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Shape 26"/>
          <p:cNvSpPr/>
          <p:nvPr/>
        </p:nvSpPr>
        <p:spPr>
          <a:xfrm>
            <a:off x="3977640" y="4846320"/>
            <a:ext cx="3291840" cy="2514600"/>
          </a:xfrm>
          <a:prstGeom prst="roundRect">
            <a:avLst>
              <a:gd name="adj" fmla="val 2909"/>
            </a:avLst>
          </a:prstGeom>
          <a:solidFill>
            <a:srgbClr val="F4F6F8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713232" y="5142296"/>
            <a:ext cx="2560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12D4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WHAT IS AN EMP?</a:t>
            </a:r>
            <a:endParaRPr lang="en-US" sz="1500" dirty="0"/>
          </a:p>
        </p:txBody>
      </p:sp>
      <p:sp>
        <p:nvSpPr>
          <p:cNvPr id="30" name="Text 28"/>
          <p:cNvSpPr/>
          <p:nvPr/>
        </p:nvSpPr>
        <p:spPr>
          <a:xfrm>
            <a:off x="730310" y="5341539"/>
            <a:ext cx="26974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An Electrical Maintenance Program, EMP, is a documented plan for inspecting, testing, servicing, and tracking your facility’s electrical equipment. </a:t>
            </a:r>
            <a:endParaRPr lang="en-US" sz="1050" dirty="0"/>
          </a:p>
        </p:txBody>
      </p:sp>
      <p:sp>
        <p:nvSpPr>
          <p:cNvPr id="31" name="Text 29"/>
          <p:cNvSpPr/>
          <p:nvPr/>
        </p:nvSpPr>
        <p:spPr>
          <a:xfrm>
            <a:off x="715638" y="6267485"/>
            <a:ext cx="16459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20" b="1" dirty="0">
                <a:solidFill>
                  <a:srgbClr val="1E293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Typical elements include:</a:t>
            </a:r>
            <a:endParaRPr lang="en-US" sz="1020" dirty="0"/>
          </a:p>
        </p:txBody>
      </p:sp>
      <p:sp>
        <p:nvSpPr>
          <p:cNvPr id="32" name="Text 30"/>
          <p:cNvSpPr/>
          <p:nvPr/>
        </p:nvSpPr>
        <p:spPr>
          <a:xfrm>
            <a:off x="826808" y="6485016"/>
            <a:ext cx="224028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Equipment inventory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826808" y="6649608"/>
            <a:ext cx="224028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Inspection schedules</a:t>
            </a:r>
            <a:endParaRPr lang="en-US" sz="950" dirty="0"/>
          </a:p>
        </p:txBody>
      </p:sp>
      <p:sp>
        <p:nvSpPr>
          <p:cNvPr id="34" name="Text 32"/>
          <p:cNvSpPr/>
          <p:nvPr/>
        </p:nvSpPr>
        <p:spPr>
          <a:xfrm>
            <a:off x="826808" y="6814200"/>
            <a:ext cx="224028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Testing procedures</a:t>
            </a: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826808" y="6978792"/>
            <a:ext cx="224028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Maintenance records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826808" y="7143384"/>
            <a:ext cx="224028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Corrective action tracking</a:t>
            </a:r>
            <a:endParaRPr lang="en-US" sz="950" dirty="0"/>
          </a:p>
        </p:txBody>
      </p:sp>
      <p:sp>
        <p:nvSpPr>
          <p:cNvPr id="37" name="Text 35"/>
          <p:cNvSpPr/>
          <p:nvPr/>
        </p:nvSpPr>
        <p:spPr>
          <a:xfrm>
            <a:off x="4142232" y="5136310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12D4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HOW WE HELP</a:t>
            </a:r>
            <a:endParaRPr lang="en-US" sz="1500" dirty="0"/>
          </a:p>
        </p:txBody>
      </p:sp>
      <p:sp>
        <p:nvSpPr>
          <p:cNvPr id="38" name="Text 36"/>
          <p:cNvSpPr/>
          <p:nvPr/>
        </p:nvSpPr>
        <p:spPr>
          <a:xfrm>
            <a:off x="4160520" y="5343585"/>
            <a:ext cx="2743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E293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 review your equipment, identify maintenance gaps, and help build a practical program for your facility. </a:t>
            </a:r>
            <a:endParaRPr lang="en-US" sz="1050" dirty="0"/>
          </a:p>
        </p:txBody>
      </p:sp>
      <p:sp>
        <p:nvSpPr>
          <p:cNvPr id="39" name="Text 37"/>
          <p:cNvSpPr/>
          <p:nvPr/>
        </p:nvSpPr>
        <p:spPr>
          <a:xfrm>
            <a:off x="4160520" y="6133338"/>
            <a:ext cx="16459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20" b="1" dirty="0">
                <a:solidFill>
                  <a:srgbClr val="1E293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Our review can include:</a:t>
            </a:r>
            <a:endParaRPr lang="en-US" sz="1020" dirty="0"/>
          </a:p>
        </p:txBody>
      </p:sp>
      <p:sp>
        <p:nvSpPr>
          <p:cNvPr id="40" name="Text 38"/>
          <p:cNvSpPr/>
          <p:nvPr/>
        </p:nvSpPr>
        <p:spPr>
          <a:xfrm>
            <a:off x="4224528" y="6329392"/>
            <a:ext cx="228600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Current maintenance approach</a:t>
            </a:r>
            <a:endParaRPr lang="en-US" sz="950" dirty="0"/>
          </a:p>
        </p:txBody>
      </p:sp>
      <p:sp>
        <p:nvSpPr>
          <p:cNvPr id="41" name="Text 39"/>
          <p:cNvSpPr/>
          <p:nvPr/>
        </p:nvSpPr>
        <p:spPr>
          <a:xfrm>
            <a:off x="4224528" y="6494221"/>
            <a:ext cx="228600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Critical equipment review</a:t>
            </a:r>
            <a:endParaRPr lang="en-US" sz="950" dirty="0"/>
          </a:p>
        </p:txBody>
      </p:sp>
      <p:sp>
        <p:nvSpPr>
          <p:cNvPr id="42" name="Text 40"/>
          <p:cNvSpPr/>
          <p:nvPr/>
        </p:nvSpPr>
        <p:spPr>
          <a:xfrm>
            <a:off x="4224528" y="6671028"/>
            <a:ext cx="228600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Gap summary and priorities</a:t>
            </a:r>
            <a:endParaRPr lang="en-US" sz="950" dirty="0"/>
          </a:p>
        </p:txBody>
      </p:sp>
      <p:sp>
        <p:nvSpPr>
          <p:cNvPr id="43" name="Text 41"/>
          <p:cNvSpPr/>
          <p:nvPr/>
        </p:nvSpPr>
        <p:spPr>
          <a:xfrm>
            <a:off x="4224528" y="6848248"/>
            <a:ext cx="228600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Next-step recommendations</a:t>
            </a:r>
            <a:endParaRPr lang="en-US" sz="950" dirty="0"/>
          </a:p>
        </p:txBody>
      </p:sp>
      <p:sp>
        <p:nvSpPr>
          <p:cNvPr id="44" name="Text 42"/>
          <p:cNvSpPr/>
          <p:nvPr/>
        </p:nvSpPr>
        <p:spPr>
          <a:xfrm>
            <a:off x="4224528" y="7012840"/>
            <a:ext cx="228600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E293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Program development support</a:t>
            </a:r>
            <a:endParaRPr lang="en-US" sz="950" dirty="0"/>
          </a:p>
        </p:txBody>
      </p:sp>
      <p:sp>
        <p:nvSpPr>
          <p:cNvPr id="45" name="Shape 43"/>
          <p:cNvSpPr/>
          <p:nvPr/>
        </p:nvSpPr>
        <p:spPr>
          <a:xfrm>
            <a:off x="502920" y="7525512"/>
            <a:ext cx="6766560" cy="457200"/>
          </a:xfrm>
          <a:prstGeom prst="rect">
            <a:avLst/>
          </a:prstGeom>
          <a:solidFill>
            <a:srgbClr val="EEF3F8"/>
          </a:solidFill>
          <a:ln w="12700">
            <a:solidFill>
              <a:srgbClr val="D7DEE7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6" name="Text 44"/>
          <p:cNvSpPr/>
          <p:nvPr/>
        </p:nvSpPr>
        <p:spPr>
          <a:xfrm>
            <a:off x="713232" y="7662672"/>
            <a:ext cx="6309360" cy="1280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112D4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 note: NFPA 70B now sets the standard for electrical maintenance programs.</a:t>
            </a:r>
            <a:endParaRPr lang="en-US" sz="1000" dirty="0"/>
          </a:p>
        </p:txBody>
      </p:sp>
      <p:sp>
        <p:nvSpPr>
          <p:cNvPr id="47" name="Shape 45"/>
          <p:cNvSpPr/>
          <p:nvPr/>
        </p:nvSpPr>
        <p:spPr>
          <a:xfrm>
            <a:off x="502920" y="8183880"/>
            <a:ext cx="6766560" cy="1124712"/>
          </a:xfrm>
          <a:prstGeom prst="roundRect">
            <a:avLst>
              <a:gd name="adj" fmla="val 6504"/>
            </a:avLst>
          </a:prstGeom>
          <a:solidFill>
            <a:srgbClr val="F26A21"/>
          </a:solidFill>
          <a:ln w="12700">
            <a:solidFill>
              <a:srgbClr val="F26A21"/>
            </a:solidFill>
            <a:prstDash val="solid"/>
          </a:ln>
        </p:spPr>
        <p:txBody>
          <a:bodyPr/>
          <a:lstStyle/>
          <a:p>
            <a:endParaRPr lang="en-US" dirty="0"/>
          </a:p>
        </p:txBody>
      </p:sp>
      <p:sp>
        <p:nvSpPr>
          <p:cNvPr id="48" name="Text 46"/>
          <p:cNvSpPr/>
          <p:nvPr/>
        </p:nvSpPr>
        <p:spPr>
          <a:xfrm>
            <a:off x="795528" y="8375421"/>
            <a:ext cx="3456432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START WITH AN EMP</a:t>
            </a:r>
            <a:r>
              <a:rPr lang="en-US" dirty="0"/>
              <a:t> </a:t>
            </a:r>
            <a:r>
              <a:rPr lang="en-US" sz="1800" b="1" dirty="0">
                <a:solidFill>
                  <a:srgbClr val="FFFF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REVIEW</a:t>
            </a:r>
            <a:endParaRPr lang="en-US" sz="1800" dirty="0"/>
          </a:p>
        </p:txBody>
      </p:sp>
      <p:sp>
        <p:nvSpPr>
          <p:cNvPr id="50" name="Text 48"/>
          <p:cNvSpPr/>
          <p:nvPr/>
        </p:nvSpPr>
        <p:spPr>
          <a:xfrm>
            <a:off x="5056632" y="8425113"/>
            <a:ext cx="18745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ptos" pitchFamily="34" charset="0"/>
              </a:rPr>
              <a:t>773-685-5639</a:t>
            </a:r>
            <a:endParaRPr lang="en-US" sz="1100" dirty="0"/>
          </a:p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ptos" pitchFamily="34" charset="0"/>
              </a:rPr>
              <a:t>Brenda@trueelectrical.com</a:t>
            </a:r>
            <a:endParaRPr lang="en-US" sz="1100" dirty="0"/>
          </a:p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Aptos" pitchFamily="34" charset="0"/>
              </a:rPr>
              <a:t>Trueelectrical,com</a:t>
            </a:r>
            <a:endParaRPr lang="en-US" sz="1100" dirty="0"/>
          </a:p>
        </p:txBody>
      </p:sp>
      <p:pic>
        <p:nvPicPr>
          <p:cNvPr id="54" name="Picture 53" descr="A logo of a person with a ball&#10;&#10;AI-generated content may be incorrect.">
            <a:extLst>
              <a:ext uri="{FF2B5EF4-FFF2-40B4-BE49-F238E27FC236}">
                <a16:creationId xmlns:a16="http://schemas.microsoft.com/office/drawing/2014/main" id="{81DD129D-11AE-9BBF-92CE-DAA7A944E2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602" y="217927"/>
            <a:ext cx="2363470" cy="620277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</p:pic>
      <p:sp>
        <p:nvSpPr>
          <p:cNvPr id="51" name="Text 49"/>
          <p:cNvSpPr/>
          <p:nvPr/>
        </p:nvSpPr>
        <p:spPr>
          <a:xfrm>
            <a:off x="795528" y="8791353"/>
            <a:ext cx="4078224" cy="21644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Serving commercial, industrial, institutional,</a:t>
            </a:r>
            <a:r>
              <a:rPr lang="en-US" sz="1000" dirty="0"/>
              <a:t> </a:t>
            </a:r>
            <a:r>
              <a:rPr lang="en-US" sz="1000" dirty="0">
                <a:solidFill>
                  <a:srgbClr val="FFFF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and multi-family facilities.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232</Words>
  <Application>Microsoft Macintosh PowerPoint</Application>
  <PresentationFormat>Custom</PresentationFormat>
  <Paragraphs>42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Electrical Maintenance Program Flyer</dc:title>
  <dc:subject>PptxGenJS Presentation</dc:subject>
  <dc:creator>OpenAI</dc:creator>
  <cp:lastModifiedBy>Giunta, Joseph</cp:lastModifiedBy>
  <cp:revision>2</cp:revision>
  <dcterms:created xsi:type="dcterms:W3CDTF">2026-03-12T18:59:30Z</dcterms:created>
  <dcterms:modified xsi:type="dcterms:W3CDTF">2026-03-12T19:41:10Z</dcterms:modified>
</cp:coreProperties>
</file>